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2"/>
  </p:notesMasterIdLst>
  <p:sldIdLst>
    <p:sldId id="256" r:id="rId2"/>
    <p:sldId id="258" r:id="rId3"/>
    <p:sldId id="260" r:id="rId4"/>
    <p:sldId id="261" r:id="rId5"/>
    <p:sldId id="262" r:id="rId6"/>
    <p:sldId id="276" r:id="rId7"/>
    <p:sldId id="264" r:id="rId8"/>
    <p:sldId id="281" r:id="rId9"/>
    <p:sldId id="278" r:id="rId10"/>
    <p:sldId id="280" r:id="rId11"/>
    <p:sldId id="265" r:id="rId12"/>
    <p:sldId id="268" r:id="rId13"/>
    <p:sldId id="267" r:id="rId14"/>
    <p:sldId id="269" r:id="rId15"/>
    <p:sldId id="270" r:id="rId16"/>
    <p:sldId id="275" r:id="rId17"/>
    <p:sldId id="271" r:id="rId18"/>
    <p:sldId id="272" r:id="rId19"/>
    <p:sldId id="277"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E5A91D-2189-4AC2-9E6F-B976013EE893}" type="datetimeFigureOut">
              <a:rPr lang="en-US" smtClean="0"/>
              <a:t>4/19/2012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6E9843-BC2C-4B36-A32A-D9D5B74C3130}" type="slidenum">
              <a:rPr lang="en-US" smtClean="0"/>
              <a:t>‹#›</a:t>
            </a:fld>
            <a:endParaRPr lang="en-US"/>
          </a:p>
        </p:txBody>
      </p:sp>
    </p:spTree>
    <p:extLst>
      <p:ext uri="{BB962C8B-B14F-4D97-AF65-F5344CB8AC3E}">
        <p14:creationId xmlns:p14="http://schemas.microsoft.com/office/powerpoint/2010/main" val="53667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Focus is on the need for departments to retain the supporting documentation as the letter explains.</a:t>
            </a:r>
            <a:endParaRPr lang="en-US" dirty="0"/>
          </a:p>
        </p:txBody>
      </p:sp>
      <p:sp>
        <p:nvSpPr>
          <p:cNvPr id="4" name="Slide Number Placeholder 3"/>
          <p:cNvSpPr>
            <a:spLocks noGrp="1"/>
          </p:cNvSpPr>
          <p:nvPr>
            <p:ph type="sldNum" sz="quarter" idx="10"/>
          </p:nvPr>
        </p:nvSpPr>
        <p:spPr/>
        <p:txBody>
          <a:bodyPr/>
          <a:lstStyle/>
          <a:p>
            <a:fld id="{3B6E9843-BC2C-4B36-A32A-D9D5B74C3130}" type="slidenum">
              <a:rPr lang="en-US" smtClean="0"/>
              <a:t>7</a:t>
            </a:fld>
            <a:endParaRPr lang="en-US"/>
          </a:p>
        </p:txBody>
      </p:sp>
    </p:spTree>
    <p:extLst>
      <p:ext uri="{BB962C8B-B14F-4D97-AF65-F5344CB8AC3E}">
        <p14:creationId xmlns:p14="http://schemas.microsoft.com/office/powerpoint/2010/main" val="69815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Determining whether</a:t>
            </a:r>
            <a:r>
              <a:rPr lang="en-US" baseline="0" dirty="0" smtClean="0"/>
              <a:t> institutions are complying with legal and reporting requirements with respect to carry-forward funds is one of nine areas the BOR Internal Audit Office identified in 2011 as an area of potential risk.  In light of decreased state budgets, there is increased awareness of carry forward mechanisms and BOR auditors are paying closer attention to carry forward and whether it is properly handled and documented.  UGA has a good set of documentation standards for carry forward of departmental sales and it results in the ability for the University to justify carry forward when questions are asked.  Departments should maintain the support that was used in completing the carry forward request documentation so that in the event of questions, departments can explain how they arrived at the justification.</a:t>
            </a:r>
            <a:endParaRPr lang="en-US" dirty="0"/>
          </a:p>
        </p:txBody>
      </p:sp>
      <p:sp>
        <p:nvSpPr>
          <p:cNvPr id="4" name="Slide Number Placeholder 3"/>
          <p:cNvSpPr>
            <a:spLocks noGrp="1"/>
          </p:cNvSpPr>
          <p:nvPr>
            <p:ph type="sldNum" sz="quarter" idx="10"/>
          </p:nvPr>
        </p:nvSpPr>
        <p:spPr/>
        <p:txBody>
          <a:bodyPr/>
          <a:lstStyle/>
          <a:p>
            <a:fld id="{3B6E9843-BC2C-4B36-A32A-D9D5B74C3130}" type="slidenum">
              <a:rPr lang="en-US" smtClean="0"/>
              <a:t>9</a:t>
            </a:fld>
            <a:endParaRPr lang="en-US"/>
          </a:p>
        </p:txBody>
      </p:sp>
    </p:spTree>
    <p:extLst>
      <p:ext uri="{BB962C8B-B14F-4D97-AF65-F5344CB8AC3E}">
        <p14:creationId xmlns:p14="http://schemas.microsoft.com/office/powerpoint/2010/main" val="420524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a:t>
            </a:r>
            <a:r>
              <a:rPr lang="en-US" baseline="0" dirty="0" smtClean="0"/>
              <a:t> addition to performing an annual financial audit, state auditors perform specific tests on controls of the various financial systems UGA uses to process transactions which could impact the information provided in UGA financial statements.  This includes a review of the core financial system but also peripheral systems such as </a:t>
            </a:r>
            <a:r>
              <a:rPr lang="en-US" baseline="0" dirty="0" err="1" smtClean="0"/>
              <a:t>Kronos</a:t>
            </a:r>
            <a:r>
              <a:rPr lang="en-US" baseline="0" dirty="0" smtClean="0"/>
              <a:t> for timekeeping, the leave system, </a:t>
            </a:r>
            <a:r>
              <a:rPr lang="en-US" baseline="0" dirty="0" err="1" smtClean="0"/>
              <a:t>UGAMart</a:t>
            </a:r>
            <a:r>
              <a:rPr lang="en-US" baseline="0" dirty="0" smtClean="0"/>
              <a:t>, </a:t>
            </a:r>
            <a:r>
              <a:rPr lang="en-US" baseline="0" dirty="0" err="1" smtClean="0"/>
              <a:t>eCheck</a:t>
            </a:r>
            <a:r>
              <a:rPr lang="en-US" baseline="0" dirty="0" smtClean="0"/>
              <a:t> Request/</a:t>
            </a:r>
            <a:r>
              <a:rPr lang="en-US" baseline="0" dirty="0" err="1" smtClean="0"/>
              <a:t>eTravel</a:t>
            </a:r>
            <a:r>
              <a:rPr lang="en-US" baseline="0" dirty="0" smtClean="0"/>
              <a:t>, the work order system used by PPD, and others.  There are a number of tests conducted to determine if users with access to these various systems have the appropriate access and if users who leave the University or leave a department or even change duties within a department continue to have the appropriate access.  Auditors look to see what practices are in place that monitor user and logical access.  Departments will begin to see reminder notices from the Controller’s Division asking for review of persons with access to determine what changes are needed.</a:t>
            </a:r>
            <a:endParaRPr lang="en-US" dirty="0"/>
          </a:p>
        </p:txBody>
      </p:sp>
      <p:sp>
        <p:nvSpPr>
          <p:cNvPr id="4" name="Slide Number Placeholder 3"/>
          <p:cNvSpPr>
            <a:spLocks noGrp="1"/>
          </p:cNvSpPr>
          <p:nvPr>
            <p:ph type="sldNum" sz="quarter" idx="10"/>
          </p:nvPr>
        </p:nvSpPr>
        <p:spPr/>
        <p:txBody>
          <a:bodyPr/>
          <a:lstStyle/>
          <a:p>
            <a:fld id="{3B6E9843-BC2C-4B36-A32A-D9D5B74C3130}" type="slidenum">
              <a:rPr lang="en-US" smtClean="0"/>
              <a:t>20</a:t>
            </a:fld>
            <a:endParaRPr lang="en-US"/>
          </a:p>
        </p:txBody>
      </p:sp>
    </p:spTree>
    <p:extLst>
      <p:ext uri="{BB962C8B-B14F-4D97-AF65-F5344CB8AC3E}">
        <p14:creationId xmlns:p14="http://schemas.microsoft.com/office/powerpoint/2010/main" val="276227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38BCAF-35C2-4CCC-B25F-A16A26D52B9C}"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DA7C-1D26-4AF1-B47C-942B68AE358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BCAF-35C2-4CCC-B25F-A16A26D52B9C}"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DA7C-1D26-4AF1-B47C-942B68AE35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13"/>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BCAF-35C2-4CCC-B25F-A16A26D52B9C}"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DA7C-1D26-4AF1-B47C-942B68AE35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BCAF-35C2-4CCC-B25F-A16A26D52B9C}"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DA7C-1D26-4AF1-B47C-942B68AE35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8BCAF-35C2-4CCC-B25F-A16A26D52B9C}"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DA7C-1D26-4AF1-B47C-942B68AE358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38BCAF-35C2-4CCC-B25F-A16A26D52B9C}"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EDA7C-1D26-4AF1-B47C-942B68AE35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38BCAF-35C2-4CCC-B25F-A16A26D52B9C}" type="datetimeFigureOut">
              <a:rPr lang="en-US" smtClean="0"/>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0EDA7C-1D26-4AF1-B47C-942B68AE358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38BCAF-35C2-4CCC-B25F-A16A26D52B9C}" type="datetimeFigureOut">
              <a:rPr lang="en-US" smtClean="0"/>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0EDA7C-1D26-4AF1-B47C-942B68AE35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8BCAF-35C2-4CCC-B25F-A16A26D52B9C}" type="datetimeFigureOut">
              <a:rPr lang="en-US" smtClean="0"/>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0EDA7C-1D26-4AF1-B47C-942B68AE35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81" y="457212"/>
            <a:ext cx="4594935"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17"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8BCAF-35C2-4CCC-B25F-A16A26D52B9C}"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EDA7C-1D26-4AF1-B47C-942B68AE3584}" type="slidenum">
              <a:rPr lang="en-US" smtClean="0"/>
              <a:t>‹#›</a:t>
            </a:fld>
            <a:endParaRPr lang="en-US"/>
          </a:p>
        </p:txBody>
      </p:sp>
      <p:cxnSp>
        <p:nvCxnSpPr>
          <p:cNvPr id="10" name="Straight Connector 9"/>
          <p:cNvCxnSpPr/>
          <p:nvPr/>
        </p:nvCxnSpPr>
        <p:spPr>
          <a:xfrm rot="5400000">
            <a:off x="1677195"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8BCAF-35C2-4CCC-B25F-A16A26D52B9C}"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EDA7C-1D26-4AF1-B47C-942B68AE35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8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338BCAF-35C2-4CCC-B25F-A16A26D52B9C}" type="datetimeFigureOut">
              <a:rPr lang="en-US" smtClean="0"/>
              <a:t>4/19/2012</a:t>
            </a:fld>
            <a:endParaRPr lang="en-US"/>
          </a:p>
        </p:txBody>
      </p:sp>
      <p:sp>
        <p:nvSpPr>
          <p:cNvPr id="5" name="Footer Placeholder 4"/>
          <p:cNvSpPr>
            <a:spLocks noGrp="1"/>
          </p:cNvSpPr>
          <p:nvPr>
            <p:ph type="ftr" sz="quarter" idx="3"/>
          </p:nvPr>
        </p:nvSpPr>
        <p:spPr>
          <a:xfrm>
            <a:off x="762000" y="620878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8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F0EDA7C-1D26-4AF1-B47C-942B68AE358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7543800" cy="1828800"/>
          </a:xfrm>
        </p:spPr>
        <p:txBody>
          <a:bodyPr>
            <a:noAutofit/>
          </a:bodyPr>
          <a:lstStyle/>
          <a:p>
            <a:pPr algn="ctr"/>
            <a:r>
              <a:rPr lang="en-US" sz="5400" dirty="0"/>
              <a:t>Fiscal </a:t>
            </a:r>
            <a:r>
              <a:rPr lang="en-US" sz="5400" dirty="0" smtClean="0"/>
              <a:t>Compliance</a:t>
            </a:r>
            <a:endParaRPr lang="en-US" sz="5400" dirty="0"/>
          </a:p>
        </p:txBody>
      </p:sp>
      <p:sp>
        <p:nvSpPr>
          <p:cNvPr id="3" name="Subtitle 2"/>
          <p:cNvSpPr>
            <a:spLocks noGrp="1"/>
          </p:cNvSpPr>
          <p:nvPr>
            <p:ph type="subTitle" idx="1"/>
          </p:nvPr>
        </p:nvSpPr>
        <p:spPr>
          <a:xfrm>
            <a:off x="762000" y="5486400"/>
            <a:ext cx="6324600" cy="228600"/>
          </a:xfrm>
        </p:spPr>
        <p:txBody>
          <a:bodyPr>
            <a:normAutofit fontScale="40000" lnSpcReduction="20000"/>
          </a:bodyPr>
          <a:lstStyle/>
          <a:p>
            <a:endParaRPr lang="en-US" dirty="0"/>
          </a:p>
        </p:txBody>
      </p:sp>
    </p:spTree>
    <p:extLst>
      <p:ext uri="{BB962C8B-B14F-4D97-AF65-F5344CB8AC3E}">
        <p14:creationId xmlns:p14="http://schemas.microsoft.com/office/powerpoint/2010/main" val="28490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9" y="0"/>
            <a:ext cx="5299364" cy="6858000"/>
          </a:xfrm>
          <a:prstGeom prst="rect">
            <a:avLst/>
          </a:prstGeom>
        </p:spPr>
      </p:pic>
    </p:spTree>
    <p:extLst>
      <p:ext uri="{BB962C8B-B14F-4D97-AF65-F5344CB8AC3E}">
        <p14:creationId xmlns:p14="http://schemas.microsoft.com/office/powerpoint/2010/main" val="2075641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1752600"/>
          </a:xfrm>
        </p:spPr>
        <p:txBody>
          <a:bodyPr>
            <a:normAutofit fontScale="90000"/>
          </a:bodyPr>
          <a:lstStyle/>
          <a:p>
            <a:pPr algn="ctr"/>
            <a:r>
              <a:rPr lang="en-US" dirty="0" smtClean="0"/>
              <a:t/>
            </a:r>
            <a:br>
              <a:rPr lang="en-US" dirty="0" smtClean="0"/>
            </a:br>
            <a:r>
              <a:rPr lang="en-US" dirty="0" smtClean="0"/>
              <a:t>Various </a:t>
            </a:r>
            <a:r>
              <a:rPr lang="en-US" dirty="0"/>
              <a:t>Accounts</a:t>
            </a:r>
            <a:br>
              <a:rPr lang="en-US" dirty="0"/>
            </a:br>
            <a:endParaRPr lang="en-US" dirty="0"/>
          </a:p>
        </p:txBody>
      </p:sp>
      <p:sp>
        <p:nvSpPr>
          <p:cNvPr id="3" name="Content Placeholder 2"/>
          <p:cNvSpPr>
            <a:spLocks noGrp="1"/>
          </p:cNvSpPr>
          <p:nvPr>
            <p:ph idx="1"/>
          </p:nvPr>
        </p:nvSpPr>
        <p:spPr>
          <a:xfrm>
            <a:off x="762000" y="1828800"/>
            <a:ext cx="7543800" cy="3505200"/>
          </a:xfrm>
        </p:spPr>
        <p:txBody>
          <a:bodyPr/>
          <a:lstStyle/>
          <a:p>
            <a:pPr lvl="0"/>
            <a:r>
              <a:rPr lang="en-US" dirty="0" smtClean="0"/>
              <a:t>Various Account is a discretionary restricted account used for gift receipts</a:t>
            </a:r>
          </a:p>
          <a:p>
            <a:pPr lvl="0"/>
            <a:r>
              <a:rPr lang="en-US" dirty="0" smtClean="0"/>
              <a:t>Depositing </a:t>
            </a:r>
            <a:r>
              <a:rPr lang="en-US" dirty="0"/>
              <a:t>revenue into a various </a:t>
            </a:r>
            <a:r>
              <a:rPr lang="en-US" dirty="0" smtClean="0"/>
              <a:t>account.</a:t>
            </a:r>
            <a:endParaRPr lang="en-US" dirty="0"/>
          </a:p>
          <a:p>
            <a:pPr lvl="0"/>
            <a:r>
              <a:rPr lang="en-US" dirty="0"/>
              <a:t>Instructing customers to describe payments as unrestricted </a:t>
            </a:r>
            <a:r>
              <a:rPr lang="en-US" dirty="0" smtClean="0"/>
              <a:t>gifts.</a:t>
            </a:r>
            <a:endParaRPr lang="en-US" dirty="0"/>
          </a:p>
          <a:p>
            <a:pPr lvl="0"/>
            <a:r>
              <a:rPr lang="en-US" dirty="0"/>
              <a:t>Transferring un-used grant and </a:t>
            </a:r>
            <a:r>
              <a:rPr lang="en-US" dirty="0" smtClean="0"/>
              <a:t>contract </a:t>
            </a:r>
            <a:r>
              <a:rPr lang="en-US" dirty="0"/>
              <a:t>balances into a various </a:t>
            </a:r>
            <a:r>
              <a:rPr lang="en-US" dirty="0" smtClean="0"/>
              <a:t>account.</a:t>
            </a:r>
            <a:endParaRPr lang="en-US" dirty="0"/>
          </a:p>
          <a:p>
            <a:pPr marL="0" lvl="0" indent="0">
              <a:buNone/>
            </a:pPr>
            <a:endParaRPr lang="en-US" dirty="0"/>
          </a:p>
        </p:txBody>
      </p:sp>
    </p:spTree>
    <p:extLst>
      <p:ext uri="{BB962C8B-B14F-4D97-AF65-F5344CB8AC3E}">
        <p14:creationId xmlns:p14="http://schemas.microsoft.com/office/powerpoint/2010/main" val="3470729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477000" cy="762000"/>
          </a:xfrm>
        </p:spPr>
        <p:txBody>
          <a:bodyPr>
            <a:normAutofit fontScale="90000"/>
          </a:bodyPr>
          <a:lstStyle/>
          <a:p>
            <a:pPr algn="ctr"/>
            <a:r>
              <a:rPr lang="en-US" dirty="0"/>
              <a:t>Various Accounts</a:t>
            </a:r>
          </a:p>
        </p:txBody>
      </p:sp>
      <p:sp>
        <p:nvSpPr>
          <p:cNvPr id="3" name="Content Placeholder 2"/>
          <p:cNvSpPr>
            <a:spLocks noGrp="1"/>
          </p:cNvSpPr>
          <p:nvPr>
            <p:ph idx="1"/>
          </p:nvPr>
        </p:nvSpPr>
        <p:spPr>
          <a:xfrm>
            <a:off x="762000" y="2209800"/>
            <a:ext cx="7391400" cy="3886200"/>
          </a:xfrm>
        </p:spPr>
        <p:txBody>
          <a:bodyPr/>
          <a:lstStyle/>
          <a:p>
            <a:pPr marL="0" lvl="0" indent="0">
              <a:buNone/>
            </a:pPr>
            <a:r>
              <a:rPr lang="en-US" dirty="0" smtClean="0"/>
              <a:t>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237" t="25498" r="14520" b="19513"/>
          <a:stretch/>
        </p:blipFill>
        <p:spPr>
          <a:xfrm>
            <a:off x="762000" y="1268472"/>
            <a:ext cx="7467600" cy="4827539"/>
          </a:xfrm>
          <a:prstGeom prst="rect">
            <a:avLst/>
          </a:prstGeom>
        </p:spPr>
      </p:pic>
    </p:spTree>
    <p:extLst>
      <p:ext uri="{BB962C8B-B14F-4D97-AF65-F5344CB8AC3E}">
        <p14:creationId xmlns:p14="http://schemas.microsoft.com/office/powerpoint/2010/main" val="347072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990600"/>
          </a:xfrm>
        </p:spPr>
        <p:txBody>
          <a:bodyPr>
            <a:normAutofit/>
          </a:bodyPr>
          <a:lstStyle/>
          <a:p>
            <a:pPr algn="ctr"/>
            <a:r>
              <a:rPr lang="en-US" dirty="0"/>
              <a:t>Various Accounts</a:t>
            </a:r>
          </a:p>
        </p:txBody>
      </p:sp>
      <p:sp>
        <p:nvSpPr>
          <p:cNvPr id="3" name="Content Placeholder 2"/>
          <p:cNvSpPr>
            <a:spLocks noGrp="1"/>
          </p:cNvSpPr>
          <p:nvPr>
            <p:ph idx="1"/>
          </p:nvPr>
        </p:nvSpPr>
        <p:spPr>
          <a:xfrm>
            <a:off x="762000" y="2209800"/>
            <a:ext cx="7543800" cy="3886200"/>
          </a:xfrm>
        </p:spPr>
        <p:txBody>
          <a:bodyPr/>
          <a:lstStyle/>
          <a:p>
            <a:pPr marL="0" lvl="0" indent="0">
              <a:buNone/>
            </a:pPr>
            <a:r>
              <a:rPr lang="en-US" dirty="0" smtClean="0"/>
              <a:t>    </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457" t="20942" r="16621" b="36778"/>
          <a:stretch/>
        </p:blipFill>
        <p:spPr>
          <a:xfrm>
            <a:off x="838200" y="1447800"/>
            <a:ext cx="7162800" cy="4648200"/>
          </a:xfrm>
          <a:prstGeom prst="rect">
            <a:avLst/>
          </a:prstGeom>
        </p:spPr>
      </p:pic>
    </p:spTree>
    <p:extLst>
      <p:ext uri="{BB962C8B-B14F-4D97-AF65-F5344CB8AC3E}">
        <p14:creationId xmlns:p14="http://schemas.microsoft.com/office/powerpoint/2010/main" val="347072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1600200"/>
          </a:xfrm>
        </p:spPr>
        <p:txBody>
          <a:bodyPr>
            <a:normAutofit fontScale="90000"/>
          </a:bodyPr>
          <a:lstStyle/>
          <a:p>
            <a:pPr algn="ctr"/>
            <a:r>
              <a:rPr lang="en-US" dirty="0"/>
              <a:t/>
            </a:r>
            <a:br>
              <a:rPr lang="en-US" dirty="0"/>
            </a:br>
            <a:r>
              <a:rPr lang="en-US" dirty="0"/>
              <a:t>Study Abroad Petty Cash Balances</a:t>
            </a:r>
          </a:p>
        </p:txBody>
      </p:sp>
      <p:sp>
        <p:nvSpPr>
          <p:cNvPr id="3" name="Content Placeholder 2"/>
          <p:cNvSpPr>
            <a:spLocks noGrp="1"/>
          </p:cNvSpPr>
          <p:nvPr>
            <p:ph idx="1"/>
          </p:nvPr>
        </p:nvSpPr>
        <p:spPr>
          <a:xfrm>
            <a:off x="762000" y="2133600"/>
            <a:ext cx="7543800" cy="3200400"/>
          </a:xfrm>
        </p:spPr>
        <p:txBody>
          <a:bodyPr>
            <a:normAutofit/>
          </a:bodyPr>
          <a:lstStyle/>
          <a:p>
            <a:r>
              <a:rPr lang="en-US" dirty="0" smtClean="0"/>
              <a:t>Un-resolved </a:t>
            </a:r>
            <a:r>
              <a:rPr lang="en-US" dirty="0"/>
              <a:t>for a long period of </a:t>
            </a:r>
            <a:r>
              <a:rPr lang="en-US" dirty="0" smtClean="0"/>
              <a:t>time.</a:t>
            </a:r>
          </a:p>
          <a:p>
            <a:r>
              <a:rPr lang="en-US" dirty="0" smtClean="0"/>
              <a:t>Perform monthly reconciliations of petty cash bank accounts using internal records of transactions.</a:t>
            </a:r>
          </a:p>
          <a:p>
            <a:r>
              <a:rPr lang="en-US" dirty="0" smtClean="0"/>
              <a:t>Prepare an accurate fund composition reconciliation on a monthly basis.</a:t>
            </a:r>
            <a:endParaRPr lang="en-US" dirty="0"/>
          </a:p>
        </p:txBody>
      </p:sp>
    </p:spTree>
    <p:extLst>
      <p:ext uri="{BB962C8B-B14F-4D97-AF65-F5344CB8AC3E}">
        <p14:creationId xmlns:p14="http://schemas.microsoft.com/office/powerpoint/2010/main" val="3470729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057400"/>
            <a:ext cx="7543800" cy="4038600"/>
          </a:xfrm>
        </p:spPr>
        <p:txBody>
          <a:bodyPr>
            <a:normAutofit fontScale="85000" lnSpcReduction="20000"/>
          </a:bodyPr>
          <a:lstStyle/>
          <a:p>
            <a:pPr lvl="0"/>
            <a:endParaRPr lang="en-US" dirty="0" smtClean="0"/>
          </a:p>
          <a:p>
            <a:pPr lvl="0"/>
            <a:r>
              <a:rPr lang="en-US" dirty="0" smtClean="0"/>
              <a:t>Underutilized</a:t>
            </a:r>
            <a:endParaRPr lang="en-US" sz="3200" dirty="0"/>
          </a:p>
          <a:p>
            <a:pPr lvl="0"/>
            <a:r>
              <a:rPr lang="en-US" dirty="0"/>
              <a:t>Petty Cash Advances</a:t>
            </a:r>
            <a:endParaRPr lang="en-US" sz="3200" dirty="0"/>
          </a:p>
          <a:p>
            <a:pPr lvl="1"/>
            <a:r>
              <a:rPr lang="en-US" sz="2400" dirty="0"/>
              <a:t>Document</a:t>
            </a:r>
            <a:endParaRPr lang="en-US" sz="3200" dirty="0"/>
          </a:p>
          <a:p>
            <a:pPr lvl="1"/>
            <a:r>
              <a:rPr lang="en-US" sz="2400" dirty="0"/>
              <a:t>Track </a:t>
            </a:r>
            <a:endParaRPr lang="en-US" sz="3200" dirty="0"/>
          </a:p>
          <a:p>
            <a:pPr lvl="1"/>
            <a:r>
              <a:rPr lang="en-US" sz="2400" dirty="0"/>
              <a:t>Close when staff /faculty </a:t>
            </a:r>
            <a:r>
              <a:rPr lang="en-US" sz="2400" dirty="0" smtClean="0"/>
              <a:t>change.</a:t>
            </a:r>
            <a:endParaRPr lang="en-US" sz="3200" dirty="0"/>
          </a:p>
          <a:p>
            <a:pPr lvl="0"/>
            <a:r>
              <a:rPr lang="en-US" dirty="0"/>
              <a:t>Timely Independent Verification</a:t>
            </a:r>
            <a:endParaRPr lang="en-US" sz="3200" dirty="0"/>
          </a:p>
          <a:p>
            <a:pPr lvl="1"/>
            <a:r>
              <a:rPr lang="en-US" sz="2400" dirty="0"/>
              <a:t>Test Counts</a:t>
            </a:r>
            <a:endParaRPr lang="en-US" sz="3200" dirty="0"/>
          </a:p>
          <a:p>
            <a:pPr lvl="1"/>
            <a:r>
              <a:rPr lang="en-US" sz="2400" dirty="0"/>
              <a:t>Independent review of petty cash checking </a:t>
            </a:r>
            <a:r>
              <a:rPr lang="en-US" sz="2400" dirty="0" smtClean="0"/>
              <a:t>accounts</a:t>
            </a:r>
            <a:endParaRPr lang="en-US" sz="3200" dirty="0"/>
          </a:p>
          <a:p>
            <a:pPr lvl="0"/>
            <a:r>
              <a:rPr lang="en-US" dirty="0"/>
              <a:t>Outstanding (un-cleared) checks</a:t>
            </a:r>
            <a:endParaRPr lang="en-US" sz="3200" dirty="0"/>
          </a:p>
          <a:p>
            <a:pPr lvl="1"/>
            <a:r>
              <a:rPr lang="en-US" sz="2400" dirty="0"/>
              <a:t>Cannot just cancel </a:t>
            </a:r>
            <a:r>
              <a:rPr lang="en-US" sz="2400"/>
              <a:t>the </a:t>
            </a:r>
            <a:r>
              <a:rPr lang="en-US" sz="2400" smtClean="0"/>
              <a:t>check</a:t>
            </a:r>
          </a:p>
          <a:p>
            <a:pPr lvl="1"/>
            <a:r>
              <a:rPr lang="en-US" sz="2400" dirty="0" smtClean="0"/>
              <a:t>Funds need to be reverted </a:t>
            </a:r>
            <a:r>
              <a:rPr lang="en-US" sz="2400" dirty="0"/>
              <a:t>to the </a:t>
            </a:r>
            <a:r>
              <a:rPr lang="en-US" sz="2400" dirty="0" smtClean="0"/>
              <a:t>state</a:t>
            </a:r>
            <a:endParaRPr lang="en-US" sz="3200" dirty="0"/>
          </a:p>
          <a:p>
            <a:pPr lvl="0"/>
            <a:r>
              <a:rPr lang="en-US" dirty="0"/>
              <a:t>Controls for participant gift cards </a:t>
            </a:r>
            <a:endParaRPr lang="en-US" sz="3200" dirty="0"/>
          </a:p>
          <a:p>
            <a:pPr marL="0" lvl="0" indent="0">
              <a:buNone/>
            </a:pPr>
            <a:endParaRPr lang="en-US" dirty="0"/>
          </a:p>
        </p:txBody>
      </p:sp>
      <p:sp>
        <p:nvSpPr>
          <p:cNvPr id="2" name="Title 1"/>
          <p:cNvSpPr>
            <a:spLocks noGrp="1"/>
          </p:cNvSpPr>
          <p:nvPr>
            <p:ph type="title"/>
          </p:nvPr>
        </p:nvSpPr>
        <p:spPr>
          <a:xfrm>
            <a:off x="838200" y="457200"/>
            <a:ext cx="6781800" cy="1524000"/>
          </a:xfrm>
        </p:spPr>
        <p:txBody>
          <a:bodyPr>
            <a:normAutofit fontScale="90000"/>
          </a:bodyPr>
          <a:lstStyle/>
          <a:p>
            <a:pPr algn="ctr"/>
            <a:r>
              <a:rPr lang="en-US" dirty="0"/>
              <a:t/>
            </a:r>
            <a:br>
              <a:rPr lang="en-US" dirty="0"/>
            </a:br>
            <a:r>
              <a:rPr lang="en-US" dirty="0"/>
              <a:t>Petty Cash and Change Fund Accounts</a:t>
            </a:r>
          </a:p>
        </p:txBody>
      </p:sp>
    </p:spTree>
    <p:extLst>
      <p:ext uri="{BB962C8B-B14F-4D97-AF65-F5344CB8AC3E}">
        <p14:creationId xmlns:p14="http://schemas.microsoft.com/office/powerpoint/2010/main" val="3470729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normAutofit/>
          </a:bodyPr>
          <a:lstStyle/>
          <a:p>
            <a:pPr algn="ctr"/>
            <a:r>
              <a:rPr lang="en-US" dirty="0"/>
              <a:t>Class </a:t>
            </a:r>
            <a:r>
              <a:rPr lang="en-US" dirty="0" smtClean="0"/>
              <a:t>Fees/Course &amp; Lab Fees</a:t>
            </a:r>
            <a:endParaRPr lang="en-US" dirty="0"/>
          </a:p>
        </p:txBody>
      </p:sp>
      <p:sp>
        <p:nvSpPr>
          <p:cNvPr id="3" name="Content Placeholder 2"/>
          <p:cNvSpPr>
            <a:spLocks noGrp="1"/>
          </p:cNvSpPr>
          <p:nvPr>
            <p:ph idx="1"/>
          </p:nvPr>
        </p:nvSpPr>
        <p:spPr>
          <a:xfrm>
            <a:off x="762000" y="2209800"/>
            <a:ext cx="7543800" cy="3124200"/>
          </a:xfrm>
        </p:spPr>
        <p:txBody>
          <a:bodyPr/>
          <a:lstStyle/>
          <a:p>
            <a:pPr lvl="0"/>
            <a:r>
              <a:rPr lang="en-US" dirty="0" smtClean="0"/>
              <a:t>Justified </a:t>
            </a:r>
            <a:r>
              <a:rPr lang="en-US" dirty="0"/>
              <a:t>for a specific </a:t>
            </a:r>
            <a:r>
              <a:rPr lang="en-US" dirty="0" smtClean="0"/>
              <a:t>purpose </a:t>
            </a:r>
          </a:p>
          <a:p>
            <a:pPr lvl="1"/>
            <a:r>
              <a:rPr lang="en-US" dirty="0" smtClean="0"/>
              <a:t>Consumable materials and supplies</a:t>
            </a:r>
            <a:endParaRPr lang="en-US" dirty="0"/>
          </a:p>
          <a:p>
            <a:pPr lvl="0"/>
            <a:r>
              <a:rPr lang="en-US" dirty="0"/>
              <a:t>Approved</a:t>
            </a:r>
          </a:p>
          <a:p>
            <a:pPr lvl="0"/>
            <a:r>
              <a:rPr lang="en-US" dirty="0"/>
              <a:t>Used as </a:t>
            </a:r>
            <a:r>
              <a:rPr lang="en-US" dirty="0" smtClean="0"/>
              <a:t>intended</a:t>
            </a:r>
          </a:p>
          <a:p>
            <a:pPr lvl="0"/>
            <a:r>
              <a:rPr lang="en-US" dirty="0" smtClean="0"/>
              <a:t>Reconcile class enrollment to fees collected</a:t>
            </a:r>
            <a:endParaRPr lang="en-US" dirty="0"/>
          </a:p>
          <a:p>
            <a:pPr marL="0" lvl="0" indent="0">
              <a:buNone/>
            </a:pPr>
            <a:endParaRPr lang="en-US" dirty="0"/>
          </a:p>
        </p:txBody>
      </p:sp>
    </p:spTree>
    <p:extLst>
      <p:ext uri="{BB962C8B-B14F-4D97-AF65-F5344CB8AC3E}">
        <p14:creationId xmlns:p14="http://schemas.microsoft.com/office/powerpoint/2010/main" val="886066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914400"/>
          </a:xfrm>
        </p:spPr>
        <p:txBody>
          <a:bodyPr>
            <a:normAutofit/>
          </a:bodyPr>
          <a:lstStyle/>
          <a:p>
            <a:pPr algn="ctr"/>
            <a:r>
              <a:rPr lang="en-US" dirty="0"/>
              <a:t>Sponsored Research</a:t>
            </a:r>
          </a:p>
        </p:txBody>
      </p:sp>
      <p:sp>
        <p:nvSpPr>
          <p:cNvPr id="3" name="Content Placeholder 2"/>
          <p:cNvSpPr>
            <a:spLocks noGrp="1"/>
          </p:cNvSpPr>
          <p:nvPr>
            <p:ph idx="1"/>
          </p:nvPr>
        </p:nvSpPr>
        <p:spPr>
          <a:xfrm>
            <a:off x="762000" y="2209800"/>
            <a:ext cx="7543800" cy="3886200"/>
          </a:xfrm>
        </p:spPr>
        <p:txBody>
          <a:bodyPr/>
          <a:lstStyle/>
          <a:p>
            <a:r>
              <a:rPr lang="en-US" dirty="0" smtClean="0"/>
              <a:t>Personnel </a:t>
            </a:r>
            <a:r>
              <a:rPr lang="en-US" dirty="0"/>
              <a:t>Activity Reports (PAR Forms)</a:t>
            </a:r>
          </a:p>
          <a:p>
            <a:pPr lvl="1"/>
            <a:r>
              <a:rPr lang="en-US" sz="2400" dirty="0"/>
              <a:t>Late approval seems to be </a:t>
            </a:r>
            <a:r>
              <a:rPr lang="en-US" sz="2400" dirty="0" smtClean="0"/>
              <a:t>corrected.</a:t>
            </a:r>
            <a:endParaRPr lang="en-US" sz="2400" dirty="0"/>
          </a:p>
          <a:p>
            <a:pPr lvl="1"/>
            <a:r>
              <a:rPr lang="en-US" sz="2400" dirty="0"/>
              <a:t>However, late correcting entries indicate that the reports are not </a:t>
            </a:r>
            <a:r>
              <a:rPr lang="en-US" sz="2400" dirty="0" smtClean="0"/>
              <a:t>accurate.</a:t>
            </a:r>
          </a:p>
          <a:p>
            <a:pPr marL="320040" lvl="1" indent="0">
              <a:buNone/>
            </a:pPr>
            <a:endParaRPr lang="en-US" sz="2400" dirty="0"/>
          </a:p>
          <a:p>
            <a:pPr lvl="0"/>
            <a:r>
              <a:rPr lang="en-US" dirty="0"/>
              <a:t>Delayed Cost Sharing</a:t>
            </a:r>
          </a:p>
          <a:p>
            <a:pPr marL="0" lvl="0" indent="0">
              <a:buNone/>
            </a:pPr>
            <a:endParaRPr lang="en-US" dirty="0"/>
          </a:p>
        </p:txBody>
      </p:sp>
    </p:spTree>
    <p:extLst>
      <p:ext uri="{BB962C8B-B14F-4D97-AF65-F5344CB8AC3E}">
        <p14:creationId xmlns:p14="http://schemas.microsoft.com/office/powerpoint/2010/main" val="3470729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838200"/>
          </a:xfrm>
        </p:spPr>
        <p:txBody>
          <a:bodyPr>
            <a:normAutofit fontScale="90000"/>
          </a:bodyPr>
          <a:lstStyle/>
          <a:p>
            <a:pPr algn="ctr"/>
            <a:r>
              <a:rPr lang="en-US" dirty="0"/>
              <a:t/>
            </a:r>
            <a:br>
              <a:rPr lang="en-US" dirty="0"/>
            </a:br>
            <a:r>
              <a:rPr lang="en-US" sz="6000" dirty="0" err="1"/>
              <a:t>Kronos</a:t>
            </a:r>
            <a:endParaRPr lang="en-US" sz="6000" dirty="0"/>
          </a:p>
        </p:txBody>
      </p:sp>
      <p:sp>
        <p:nvSpPr>
          <p:cNvPr id="3" name="Content Placeholder 2"/>
          <p:cNvSpPr>
            <a:spLocks noGrp="1"/>
          </p:cNvSpPr>
          <p:nvPr>
            <p:ph idx="1"/>
          </p:nvPr>
        </p:nvSpPr>
        <p:spPr>
          <a:xfrm>
            <a:off x="762000" y="1676400"/>
            <a:ext cx="7543800" cy="2819400"/>
          </a:xfrm>
        </p:spPr>
        <p:txBody>
          <a:bodyPr/>
          <a:lstStyle/>
          <a:p>
            <a:pPr lvl="0"/>
            <a:r>
              <a:rPr lang="en-US" dirty="0" smtClean="0"/>
              <a:t>Students </a:t>
            </a:r>
            <a:r>
              <a:rPr lang="en-US" dirty="0"/>
              <a:t>logging in/out from remote </a:t>
            </a:r>
            <a:r>
              <a:rPr lang="en-US" dirty="0" smtClean="0"/>
              <a:t>locations.</a:t>
            </a:r>
            <a:endParaRPr lang="en-US" dirty="0"/>
          </a:p>
          <a:p>
            <a:pPr lvl="0"/>
            <a:r>
              <a:rPr lang="en-US" dirty="0"/>
              <a:t>Forgetting to log </a:t>
            </a:r>
            <a:r>
              <a:rPr lang="en-US" dirty="0" smtClean="0"/>
              <a:t>out.</a:t>
            </a:r>
            <a:endParaRPr lang="en-US" dirty="0"/>
          </a:p>
          <a:p>
            <a:pPr lvl="0"/>
            <a:r>
              <a:rPr lang="en-US" dirty="0"/>
              <a:t>Need to review </a:t>
            </a:r>
            <a:r>
              <a:rPr lang="en-US" dirty="0" err="1" smtClean="0"/>
              <a:t>Kronos</a:t>
            </a:r>
            <a:r>
              <a:rPr lang="en-US" dirty="0" smtClean="0"/>
              <a:t> Punch Origin Reports.</a:t>
            </a:r>
            <a:endParaRPr lang="en-US" dirty="0"/>
          </a:p>
          <a:p>
            <a:pPr marL="0" lvl="0" indent="0">
              <a:buNone/>
            </a:pPr>
            <a:endParaRPr lang="en-US" dirty="0"/>
          </a:p>
        </p:txBody>
      </p:sp>
    </p:spTree>
    <p:extLst>
      <p:ext uri="{BB962C8B-B14F-4D97-AF65-F5344CB8AC3E}">
        <p14:creationId xmlns:p14="http://schemas.microsoft.com/office/powerpoint/2010/main" val="886066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838200"/>
          </a:xfrm>
        </p:spPr>
        <p:txBody>
          <a:bodyPr>
            <a:normAutofit fontScale="90000"/>
          </a:bodyPr>
          <a:lstStyle/>
          <a:p>
            <a:pPr algn="ctr"/>
            <a:r>
              <a:rPr lang="en-US" dirty="0"/>
              <a:t/>
            </a:r>
            <a:br>
              <a:rPr lang="en-US" dirty="0"/>
            </a:br>
            <a:r>
              <a:rPr lang="en-US" sz="6000" dirty="0" err="1"/>
              <a:t>Kronos</a:t>
            </a:r>
            <a:endParaRPr lang="en-US" sz="6000" dirty="0"/>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45000"/>
                    </a14:imgEffect>
                    <a14:imgEffect>
                      <a14:brightnessContrast bright="10000" contrast="34000"/>
                    </a14:imgEffect>
                  </a14:imgLayer>
                </a14:imgProps>
              </a:ext>
              <a:ext uri="{28A0092B-C50C-407E-A947-70E740481C1C}">
                <a14:useLocalDpi xmlns:a14="http://schemas.microsoft.com/office/drawing/2010/main" val="0"/>
              </a:ext>
            </a:extLst>
          </a:blip>
          <a:srcRect l="2974" t="3077" r="9107" b="4615"/>
          <a:stretch/>
        </p:blipFill>
        <p:spPr>
          <a:xfrm>
            <a:off x="762000" y="1219200"/>
            <a:ext cx="7620000" cy="4953000"/>
          </a:xfrm>
        </p:spPr>
      </p:pic>
    </p:spTree>
    <p:extLst>
      <p:ext uri="{BB962C8B-B14F-4D97-AF65-F5344CB8AC3E}">
        <p14:creationId xmlns:p14="http://schemas.microsoft.com/office/powerpoint/2010/main" val="31920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5867400" cy="914400"/>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1143000" y="1600200"/>
            <a:ext cx="7315200" cy="4114800"/>
          </a:xfrm>
        </p:spPr>
        <p:txBody>
          <a:bodyPr>
            <a:normAutofit fontScale="85000" lnSpcReduction="10000"/>
          </a:bodyPr>
          <a:lstStyle/>
          <a:p>
            <a:endParaRPr lang="en-US" sz="2200" dirty="0" smtClean="0"/>
          </a:p>
          <a:p>
            <a:pPr marL="0" indent="0">
              <a:buNone/>
            </a:pPr>
            <a:r>
              <a:rPr lang="en-US" sz="2200" dirty="0" smtClean="0"/>
              <a:t>To </a:t>
            </a:r>
            <a:r>
              <a:rPr lang="en-US" sz="2200" dirty="0"/>
              <a:t>cover fiscal compliance and internal control issues commonly noted in internal audits</a:t>
            </a:r>
            <a:r>
              <a:rPr lang="en-US" sz="2200" dirty="0" smtClean="0"/>
              <a:t>.</a:t>
            </a:r>
          </a:p>
          <a:p>
            <a:pPr marL="0" indent="0">
              <a:buNone/>
            </a:pPr>
            <a:endParaRPr lang="en-US" sz="2200" dirty="0"/>
          </a:p>
          <a:p>
            <a:pPr lvl="2"/>
            <a:r>
              <a:rPr lang="en-US" dirty="0" smtClean="0"/>
              <a:t>Independent </a:t>
            </a:r>
            <a:r>
              <a:rPr lang="en-US" dirty="0"/>
              <a:t>verification of transactions (cash receipts, P-Card transactions, and fuel card purchases</a:t>
            </a:r>
            <a:r>
              <a:rPr lang="en-US" dirty="0" smtClean="0"/>
              <a:t>).</a:t>
            </a:r>
            <a:endParaRPr lang="en-US" dirty="0"/>
          </a:p>
          <a:p>
            <a:pPr lvl="2"/>
            <a:r>
              <a:rPr lang="en-US" dirty="0" smtClean="0"/>
              <a:t>Justification for departmental sales account balance carryovers.</a:t>
            </a:r>
          </a:p>
          <a:p>
            <a:pPr lvl="2"/>
            <a:r>
              <a:rPr lang="en-US" dirty="0" smtClean="0"/>
              <a:t>Appropriate </a:t>
            </a:r>
            <a:r>
              <a:rPr lang="en-US" dirty="0"/>
              <a:t>use of “various” </a:t>
            </a:r>
            <a:r>
              <a:rPr lang="en-US" dirty="0" smtClean="0"/>
              <a:t>accounts.</a:t>
            </a:r>
          </a:p>
          <a:p>
            <a:pPr lvl="2"/>
            <a:r>
              <a:rPr lang="en-US" dirty="0"/>
              <a:t>Timely reconciliation and return of “special purpose” petty cash </a:t>
            </a:r>
            <a:r>
              <a:rPr lang="en-US" dirty="0" smtClean="0"/>
              <a:t>accounts.</a:t>
            </a:r>
          </a:p>
          <a:p>
            <a:pPr lvl="2"/>
            <a:r>
              <a:rPr lang="en-US" dirty="0" smtClean="0"/>
              <a:t>Monitoring general purpose petty cash and change funds</a:t>
            </a:r>
            <a:endParaRPr lang="en-US" dirty="0"/>
          </a:p>
          <a:p>
            <a:pPr lvl="2"/>
            <a:r>
              <a:rPr lang="en-US" dirty="0" smtClean="0"/>
              <a:t>Justification </a:t>
            </a:r>
            <a:r>
              <a:rPr lang="en-US" dirty="0"/>
              <a:t>and use of course/lab </a:t>
            </a:r>
            <a:r>
              <a:rPr lang="en-US" dirty="0" smtClean="0"/>
              <a:t>fees.</a:t>
            </a:r>
            <a:endParaRPr lang="en-US" dirty="0"/>
          </a:p>
          <a:p>
            <a:pPr lvl="2"/>
            <a:r>
              <a:rPr lang="en-US" dirty="0" smtClean="0"/>
              <a:t>Personnel Activity Reports (PAR forms) and delayed cost sharing.</a:t>
            </a:r>
          </a:p>
          <a:p>
            <a:pPr lvl="2"/>
            <a:r>
              <a:rPr lang="en-US" dirty="0" smtClean="0"/>
              <a:t>Monitoring origins of timestamps in </a:t>
            </a:r>
            <a:r>
              <a:rPr lang="en-US" dirty="0" err="1" smtClean="0"/>
              <a:t>Kronos</a:t>
            </a:r>
            <a:r>
              <a:rPr lang="en-US" dirty="0" smtClean="0"/>
              <a:t>.</a:t>
            </a:r>
          </a:p>
          <a:p>
            <a:pPr lvl="2"/>
            <a:endParaRPr lang="en-US" dirty="0"/>
          </a:p>
          <a:p>
            <a:pPr marL="0" indent="0">
              <a:buNone/>
            </a:pPr>
            <a:endParaRPr lang="en-US" dirty="0"/>
          </a:p>
        </p:txBody>
      </p:sp>
    </p:spTree>
    <p:extLst>
      <p:ext uri="{BB962C8B-B14F-4D97-AF65-F5344CB8AC3E}">
        <p14:creationId xmlns:p14="http://schemas.microsoft.com/office/powerpoint/2010/main" val="2545828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1905000"/>
          </a:xfrm>
        </p:spPr>
        <p:txBody>
          <a:bodyPr>
            <a:normAutofit fontScale="90000"/>
          </a:bodyPr>
          <a:lstStyle/>
          <a:p>
            <a:pPr algn="ctr"/>
            <a:r>
              <a:rPr lang="en-US" dirty="0"/>
              <a:t/>
            </a:r>
            <a:br>
              <a:rPr lang="en-US" dirty="0"/>
            </a:br>
            <a:r>
              <a:rPr lang="en-US" dirty="0" smtClean="0"/>
              <a:t>User Access to Financial Systems</a:t>
            </a:r>
            <a:endParaRPr lang="en-US" sz="6000" dirty="0"/>
          </a:p>
        </p:txBody>
      </p:sp>
      <p:sp>
        <p:nvSpPr>
          <p:cNvPr id="3" name="Content Placeholder 2"/>
          <p:cNvSpPr>
            <a:spLocks noGrp="1"/>
          </p:cNvSpPr>
          <p:nvPr>
            <p:ph idx="1"/>
          </p:nvPr>
        </p:nvSpPr>
        <p:spPr>
          <a:xfrm>
            <a:off x="762000" y="2819400"/>
            <a:ext cx="7543800" cy="2667000"/>
          </a:xfrm>
        </p:spPr>
        <p:txBody>
          <a:bodyPr>
            <a:normAutofit/>
          </a:bodyPr>
          <a:lstStyle/>
          <a:p>
            <a:pPr lvl="0"/>
            <a:r>
              <a:rPr lang="en-US" dirty="0" smtClean="0"/>
              <a:t>Increased review of financial systems by state auditors</a:t>
            </a:r>
          </a:p>
          <a:p>
            <a:pPr lvl="0"/>
            <a:r>
              <a:rPr lang="en-US" dirty="0" smtClean="0"/>
              <a:t>Authorized user access</a:t>
            </a:r>
          </a:p>
          <a:p>
            <a:pPr lvl="0"/>
            <a:r>
              <a:rPr lang="en-US" dirty="0"/>
              <a:t>R</a:t>
            </a:r>
            <a:r>
              <a:rPr lang="en-US" dirty="0" smtClean="0"/>
              <a:t>eview of authorized users and their permissions</a:t>
            </a:r>
          </a:p>
          <a:p>
            <a:pPr lvl="0"/>
            <a:r>
              <a:rPr lang="en-US" dirty="0" smtClean="0"/>
              <a:t>Access removal when employee leaves or moves to another department</a:t>
            </a:r>
            <a:endParaRPr lang="en-US" dirty="0"/>
          </a:p>
          <a:p>
            <a:pPr marL="0" lvl="0" indent="0">
              <a:buNone/>
            </a:pPr>
            <a:endParaRPr lang="en-US" dirty="0"/>
          </a:p>
        </p:txBody>
      </p:sp>
    </p:spTree>
    <p:extLst>
      <p:ext uri="{BB962C8B-B14F-4D97-AF65-F5344CB8AC3E}">
        <p14:creationId xmlns:p14="http://schemas.microsoft.com/office/powerpoint/2010/main" val="641701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1600200"/>
          </a:xfrm>
        </p:spPr>
        <p:txBody>
          <a:bodyPr>
            <a:normAutofit fontScale="90000"/>
          </a:bodyPr>
          <a:lstStyle/>
          <a:p>
            <a:pPr algn="ctr"/>
            <a:r>
              <a:rPr lang="en-US" dirty="0"/>
              <a:t>Independent Verification of Transactions</a:t>
            </a:r>
          </a:p>
        </p:txBody>
      </p:sp>
      <p:sp>
        <p:nvSpPr>
          <p:cNvPr id="3" name="Content Placeholder 2"/>
          <p:cNvSpPr>
            <a:spLocks noGrp="1"/>
          </p:cNvSpPr>
          <p:nvPr>
            <p:ph idx="1"/>
          </p:nvPr>
        </p:nvSpPr>
        <p:spPr>
          <a:xfrm>
            <a:off x="762000" y="2209800"/>
            <a:ext cx="7543800" cy="3886200"/>
          </a:xfrm>
        </p:spPr>
        <p:txBody>
          <a:bodyPr/>
          <a:lstStyle/>
          <a:p>
            <a:pPr marL="0" lvl="0" indent="0">
              <a:buNone/>
            </a:pPr>
            <a:r>
              <a:rPr lang="en-US" dirty="0" smtClean="0"/>
              <a:t>Cash Receipts:</a:t>
            </a:r>
            <a:endParaRPr lang="en-US" sz="3200" dirty="0"/>
          </a:p>
          <a:p>
            <a:pPr lvl="1"/>
            <a:r>
              <a:rPr lang="en-US" sz="2400" dirty="0"/>
              <a:t>No receipt form or check log (lack of audit trail</a:t>
            </a:r>
            <a:r>
              <a:rPr lang="en-US" sz="2400" dirty="0" smtClean="0"/>
              <a:t>).</a:t>
            </a:r>
            <a:endParaRPr lang="en-US" sz="3200" dirty="0"/>
          </a:p>
          <a:p>
            <a:pPr lvl="1"/>
            <a:r>
              <a:rPr lang="en-US" sz="2400" dirty="0"/>
              <a:t>No independent verification that all funds collected were </a:t>
            </a:r>
            <a:r>
              <a:rPr lang="en-US" sz="2400" dirty="0" smtClean="0"/>
              <a:t>deposited.</a:t>
            </a:r>
            <a:endParaRPr lang="en-US" sz="3200" dirty="0"/>
          </a:p>
          <a:p>
            <a:pPr lvl="1"/>
            <a:r>
              <a:rPr lang="en-US" sz="2400" dirty="0"/>
              <a:t>Person responsible for billing customers and </a:t>
            </a:r>
            <a:r>
              <a:rPr lang="en-US" sz="2400" dirty="0" smtClean="0"/>
              <a:t>recording </a:t>
            </a:r>
            <a:r>
              <a:rPr lang="en-US" sz="2400" dirty="0"/>
              <a:t>the accounts receivable balance </a:t>
            </a:r>
            <a:r>
              <a:rPr lang="en-US" sz="2400" dirty="0" smtClean="0"/>
              <a:t>also has </a:t>
            </a:r>
            <a:r>
              <a:rPr lang="en-US" sz="2400" dirty="0"/>
              <a:t>access to </a:t>
            </a:r>
            <a:r>
              <a:rPr lang="en-US" sz="2400" dirty="0" smtClean="0"/>
              <a:t>collections.</a:t>
            </a:r>
            <a:endParaRPr lang="en-US" sz="3200" dirty="0"/>
          </a:p>
          <a:p>
            <a:endParaRPr lang="en-US" dirty="0"/>
          </a:p>
        </p:txBody>
      </p:sp>
    </p:spTree>
    <p:extLst>
      <p:ext uri="{BB962C8B-B14F-4D97-AF65-F5344CB8AC3E}">
        <p14:creationId xmlns:p14="http://schemas.microsoft.com/office/powerpoint/2010/main" val="328577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1600200"/>
          </a:xfrm>
        </p:spPr>
        <p:txBody>
          <a:bodyPr>
            <a:normAutofit fontScale="90000"/>
          </a:bodyPr>
          <a:lstStyle/>
          <a:p>
            <a:pPr algn="ctr"/>
            <a:r>
              <a:rPr lang="en-US" dirty="0"/>
              <a:t>Independent Verification of Transactions</a:t>
            </a:r>
          </a:p>
        </p:txBody>
      </p:sp>
      <p:sp>
        <p:nvSpPr>
          <p:cNvPr id="3" name="Content Placeholder 2"/>
          <p:cNvSpPr>
            <a:spLocks noGrp="1"/>
          </p:cNvSpPr>
          <p:nvPr>
            <p:ph idx="1"/>
          </p:nvPr>
        </p:nvSpPr>
        <p:spPr>
          <a:xfrm>
            <a:off x="762000" y="2209800"/>
            <a:ext cx="7543800" cy="3886200"/>
          </a:xfrm>
        </p:spPr>
        <p:txBody>
          <a:bodyPr/>
          <a:lstStyle/>
          <a:p>
            <a:pPr marL="0" lvl="0" indent="0">
              <a:buNone/>
            </a:pPr>
            <a:r>
              <a:rPr lang="en-US" dirty="0" smtClean="0"/>
              <a:t>P-Cards </a:t>
            </a:r>
            <a:r>
              <a:rPr lang="en-US" dirty="0"/>
              <a:t>and Other </a:t>
            </a:r>
            <a:r>
              <a:rPr lang="en-US" dirty="0" smtClean="0"/>
              <a:t>Purchases:</a:t>
            </a:r>
            <a:endParaRPr lang="en-US" sz="3200" dirty="0"/>
          </a:p>
          <a:p>
            <a:pPr marL="0" lvl="0" indent="0">
              <a:buNone/>
            </a:pPr>
            <a:r>
              <a:rPr lang="en-US" sz="3200" dirty="0"/>
              <a:t> </a:t>
            </a:r>
            <a:r>
              <a:rPr lang="en-US" sz="3200" dirty="0" smtClean="0"/>
              <a:t>   </a:t>
            </a:r>
            <a:r>
              <a:rPr lang="en-US" dirty="0" smtClean="0"/>
              <a:t>Examples:</a:t>
            </a:r>
            <a:endParaRPr lang="en-US" dirty="0"/>
          </a:p>
          <a:p>
            <a:pPr lvl="3"/>
            <a:r>
              <a:rPr lang="en-US" sz="2400" dirty="0" smtClean="0"/>
              <a:t>Ink </a:t>
            </a:r>
            <a:r>
              <a:rPr lang="en-US" sz="2400" dirty="0"/>
              <a:t>cartridges costing more </a:t>
            </a:r>
            <a:r>
              <a:rPr lang="en-US" sz="2400" dirty="0" smtClean="0"/>
              <a:t>than </a:t>
            </a:r>
            <a:r>
              <a:rPr lang="en-US" sz="2400" dirty="0"/>
              <a:t>the </a:t>
            </a:r>
            <a:r>
              <a:rPr lang="en-US" sz="2400" dirty="0" smtClean="0"/>
              <a:t>printer</a:t>
            </a:r>
            <a:endParaRPr lang="en-US" sz="2400" dirty="0"/>
          </a:p>
          <a:p>
            <a:pPr lvl="3"/>
            <a:r>
              <a:rPr lang="en-US" sz="2400" dirty="0" smtClean="0"/>
              <a:t>Unreasonable </a:t>
            </a:r>
            <a:r>
              <a:rPr lang="en-US" sz="2400" dirty="0"/>
              <a:t>number of </a:t>
            </a:r>
            <a:r>
              <a:rPr lang="en-US" sz="2400" dirty="0" smtClean="0"/>
              <a:t>cartridges </a:t>
            </a:r>
            <a:r>
              <a:rPr lang="en-US" sz="2400" dirty="0"/>
              <a:t>purchased</a:t>
            </a:r>
          </a:p>
          <a:p>
            <a:pPr lvl="3"/>
            <a:r>
              <a:rPr lang="en-US" sz="2400" dirty="0"/>
              <a:t>Unapproved cell phone service</a:t>
            </a:r>
          </a:p>
          <a:p>
            <a:pPr lvl="3"/>
            <a:r>
              <a:rPr lang="en-US" sz="2400" dirty="0"/>
              <a:t>Computer parts</a:t>
            </a:r>
          </a:p>
          <a:p>
            <a:pPr lvl="3"/>
            <a:r>
              <a:rPr lang="en-US" sz="2400" dirty="0"/>
              <a:t>Failure to verify unfamiliar vendors</a:t>
            </a:r>
          </a:p>
          <a:p>
            <a:pPr marL="0" lvl="0" indent="0">
              <a:buNone/>
            </a:pPr>
            <a:endParaRPr lang="en-US" dirty="0"/>
          </a:p>
        </p:txBody>
      </p:sp>
    </p:spTree>
    <p:extLst>
      <p:ext uri="{BB962C8B-B14F-4D97-AF65-F5344CB8AC3E}">
        <p14:creationId xmlns:p14="http://schemas.microsoft.com/office/powerpoint/2010/main" val="3156495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1600200"/>
          </a:xfrm>
        </p:spPr>
        <p:txBody>
          <a:bodyPr>
            <a:normAutofit fontScale="90000"/>
          </a:bodyPr>
          <a:lstStyle/>
          <a:p>
            <a:pPr algn="ctr"/>
            <a:r>
              <a:rPr lang="en-US" dirty="0"/>
              <a:t>Independent Verification of Transactions</a:t>
            </a:r>
          </a:p>
        </p:txBody>
      </p:sp>
      <p:sp>
        <p:nvSpPr>
          <p:cNvPr id="3" name="Content Placeholder 2"/>
          <p:cNvSpPr>
            <a:spLocks noGrp="1"/>
          </p:cNvSpPr>
          <p:nvPr>
            <p:ph idx="1"/>
          </p:nvPr>
        </p:nvSpPr>
        <p:spPr>
          <a:xfrm>
            <a:off x="762000" y="2057400"/>
            <a:ext cx="7543800" cy="4038600"/>
          </a:xfrm>
        </p:spPr>
        <p:txBody>
          <a:bodyPr/>
          <a:lstStyle/>
          <a:p>
            <a:pPr marL="0" lvl="0" indent="0">
              <a:spcBef>
                <a:spcPts val="0"/>
              </a:spcBef>
              <a:buNone/>
            </a:pPr>
            <a:r>
              <a:rPr lang="en-US" dirty="0" smtClean="0"/>
              <a:t>Vehicles:</a:t>
            </a:r>
          </a:p>
          <a:p>
            <a:pPr marL="0" lvl="0" indent="0">
              <a:spcBef>
                <a:spcPts val="0"/>
              </a:spcBef>
              <a:buNone/>
            </a:pPr>
            <a:endParaRPr lang="en-US" dirty="0"/>
          </a:p>
          <a:p>
            <a:pPr lvl="1">
              <a:spcBef>
                <a:spcPts val="0"/>
              </a:spcBef>
            </a:pPr>
            <a:r>
              <a:rPr lang="en-US" dirty="0" smtClean="0"/>
              <a:t>Gas Card</a:t>
            </a:r>
          </a:p>
          <a:p>
            <a:pPr lvl="2"/>
            <a:r>
              <a:rPr lang="en-US" sz="2400" dirty="0" smtClean="0"/>
              <a:t>Controlling </a:t>
            </a:r>
            <a:r>
              <a:rPr lang="en-US" sz="2400" dirty="0"/>
              <a:t>access to </a:t>
            </a:r>
            <a:r>
              <a:rPr lang="en-US" sz="2400" dirty="0" smtClean="0"/>
              <a:t>cards.</a:t>
            </a:r>
            <a:endParaRPr lang="en-US" sz="2400" dirty="0"/>
          </a:p>
          <a:p>
            <a:pPr lvl="2"/>
            <a:r>
              <a:rPr lang="en-US" sz="2400" dirty="0"/>
              <a:t>Not matching receipts with charges – Andre Simmons (2-2786</a:t>
            </a:r>
            <a:r>
              <a:rPr lang="en-US" sz="2400" dirty="0" smtClean="0"/>
              <a:t>).</a:t>
            </a:r>
            <a:endParaRPr lang="en-US" sz="2400" dirty="0"/>
          </a:p>
          <a:p>
            <a:pPr lvl="2"/>
            <a:r>
              <a:rPr lang="en-US" sz="2400" dirty="0"/>
              <a:t>Not reviewing miles-per-gallon </a:t>
            </a:r>
            <a:r>
              <a:rPr lang="en-US" sz="2400" dirty="0" smtClean="0"/>
              <a:t>use.</a:t>
            </a:r>
          </a:p>
          <a:p>
            <a:pPr marL="640080" lvl="2" indent="0">
              <a:buNone/>
            </a:pPr>
            <a:endParaRPr lang="en-US" sz="2400" dirty="0"/>
          </a:p>
          <a:p>
            <a:pPr lvl="1"/>
            <a:r>
              <a:rPr lang="en-US" dirty="0"/>
              <a:t>Controlling access to </a:t>
            </a:r>
            <a:r>
              <a:rPr lang="en-US" dirty="0" smtClean="0"/>
              <a:t>keys.</a:t>
            </a:r>
            <a:endParaRPr lang="en-US" dirty="0"/>
          </a:p>
          <a:p>
            <a:pPr marL="0" lvl="0" indent="0">
              <a:buNone/>
            </a:pPr>
            <a:endParaRPr lang="en-US" dirty="0"/>
          </a:p>
        </p:txBody>
      </p:sp>
    </p:spTree>
    <p:extLst>
      <p:ext uri="{BB962C8B-B14F-4D97-AF65-F5344CB8AC3E}">
        <p14:creationId xmlns:p14="http://schemas.microsoft.com/office/powerpoint/2010/main" val="3470729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1066800"/>
          </a:xfrm>
        </p:spPr>
        <p:txBody>
          <a:bodyPr>
            <a:normAutofit fontScale="90000"/>
          </a:bodyPr>
          <a:lstStyle/>
          <a:p>
            <a:pPr algn="ctr"/>
            <a:r>
              <a:rPr lang="en-US" sz="4000" dirty="0"/>
              <a:t>Independent Verification of Transactions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03" t="6667" r="13199" b="27734"/>
          <a:stretch/>
        </p:blipFill>
        <p:spPr>
          <a:xfrm>
            <a:off x="990600" y="1524000"/>
            <a:ext cx="7315200" cy="4587240"/>
          </a:xfrm>
        </p:spPr>
      </p:pic>
    </p:spTree>
    <p:extLst>
      <p:ext uri="{BB962C8B-B14F-4D97-AF65-F5344CB8AC3E}">
        <p14:creationId xmlns:p14="http://schemas.microsoft.com/office/powerpoint/2010/main" val="2337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858000" cy="2057400"/>
          </a:xfrm>
        </p:spPr>
        <p:txBody>
          <a:bodyPr>
            <a:normAutofit fontScale="90000"/>
          </a:bodyPr>
          <a:lstStyle/>
          <a:p>
            <a:pPr algn="ctr"/>
            <a:r>
              <a:rPr lang="en-US" dirty="0"/>
              <a:t/>
            </a:r>
            <a:br>
              <a:rPr lang="en-US" dirty="0"/>
            </a:br>
            <a:r>
              <a:rPr lang="en-US" sz="4900" dirty="0"/>
              <a:t>Justification for </a:t>
            </a:r>
            <a:r>
              <a:rPr lang="en-US" sz="4900" dirty="0" smtClean="0"/>
              <a:t>Departmental Sales Account Deferred Revenue</a:t>
            </a:r>
            <a:endParaRPr lang="en-US" sz="4900" dirty="0"/>
          </a:p>
        </p:txBody>
      </p:sp>
      <p:sp>
        <p:nvSpPr>
          <p:cNvPr id="3" name="Content Placeholder 2"/>
          <p:cNvSpPr>
            <a:spLocks noGrp="1"/>
          </p:cNvSpPr>
          <p:nvPr>
            <p:ph idx="1"/>
          </p:nvPr>
        </p:nvSpPr>
        <p:spPr>
          <a:xfrm>
            <a:off x="762000" y="2743200"/>
            <a:ext cx="7543800" cy="3352800"/>
          </a:xfrm>
        </p:spPr>
        <p:txBody>
          <a:bodyPr>
            <a:normAutofit/>
          </a:bodyPr>
          <a:lstStyle/>
          <a:p>
            <a:pPr marL="0" lvl="0" indent="0">
              <a:buNone/>
            </a:pPr>
            <a:endParaRPr lang="en-US" dirty="0"/>
          </a:p>
          <a:p>
            <a:pPr lvl="0"/>
            <a:r>
              <a:rPr lang="en-US" dirty="0" smtClean="0"/>
              <a:t>Deferred revenue is unearned income </a:t>
            </a:r>
            <a:r>
              <a:rPr lang="en-US" dirty="0"/>
              <a:t>- </a:t>
            </a:r>
            <a:r>
              <a:rPr lang="en-US" dirty="0" smtClean="0"/>
              <a:t>funds </a:t>
            </a:r>
            <a:r>
              <a:rPr lang="en-US" dirty="0"/>
              <a:t>collected for future service or </a:t>
            </a:r>
            <a:r>
              <a:rPr lang="en-US" dirty="0" smtClean="0"/>
              <a:t>products.</a:t>
            </a:r>
          </a:p>
          <a:p>
            <a:pPr lvl="0"/>
            <a:r>
              <a:rPr lang="en-US" dirty="0" smtClean="0"/>
              <a:t>Request letter sent to Accounting</a:t>
            </a:r>
          </a:p>
          <a:p>
            <a:pPr lvl="0"/>
            <a:r>
              <a:rPr lang="en-US" dirty="0" smtClean="0"/>
              <a:t>Retain support </a:t>
            </a:r>
            <a:r>
              <a:rPr lang="en-US" dirty="0"/>
              <a:t>for the </a:t>
            </a:r>
            <a:r>
              <a:rPr lang="en-US" dirty="0" smtClean="0"/>
              <a:t>requested deferred amount.</a:t>
            </a:r>
          </a:p>
          <a:p>
            <a:pPr lvl="1"/>
            <a:r>
              <a:rPr lang="en-US" dirty="0" smtClean="0"/>
              <a:t>Needed for departmental records and audit inquiries</a:t>
            </a:r>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3470729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42384789"/>
              </p:ext>
            </p:extLst>
          </p:nvPr>
        </p:nvGraphicFramePr>
        <p:xfrm>
          <a:off x="914400" y="0"/>
          <a:ext cx="6705600" cy="6553200"/>
        </p:xfrm>
        <a:graphic>
          <a:graphicData uri="http://schemas.openxmlformats.org/presentationml/2006/ole">
            <mc:AlternateContent xmlns:mc="http://schemas.openxmlformats.org/markup-compatibility/2006">
              <mc:Choice xmlns:v="urn:schemas-microsoft-com:vml" Requires="v">
                <p:oleObj spid="_x0000_s3078" name="Document" r:id="rId3" imgW="5940984" imgH="7356056" progId="Word.Document.12">
                  <p:embed/>
                </p:oleObj>
              </mc:Choice>
              <mc:Fallback>
                <p:oleObj name="Document" r:id="rId3" imgW="5940984" imgH="7356056" progId="Word.Document.12">
                  <p:embed/>
                  <p:pic>
                    <p:nvPicPr>
                      <p:cNvPr id="0" name=""/>
                      <p:cNvPicPr/>
                      <p:nvPr/>
                    </p:nvPicPr>
                    <p:blipFill>
                      <a:blip r:embed="rId4"/>
                      <a:stretch>
                        <a:fillRect/>
                      </a:stretch>
                    </p:blipFill>
                    <p:spPr>
                      <a:xfrm>
                        <a:off x="914400" y="0"/>
                        <a:ext cx="6705600" cy="6553200"/>
                      </a:xfrm>
                      <a:prstGeom prst="rect">
                        <a:avLst/>
                      </a:prstGeom>
                    </p:spPr>
                  </p:pic>
                </p:oleObj>
              </mc:Fallback>
            </mc:AlternateContent>
          </a:graphicData>
        </a:graphic>
      </p:graphicFrame>
    </p:spTree>
    <p:extLst>
      <p:ext uri="{BB962C8B-B14F-4D97-AF65-F5344CB8AC3E}">
        <p14:creationId xmlns:p14="http://schemas.microsoft.com/office/powerpoint/2010/main" val="895387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858000" cy="2057400"/>
          </a:xfrm>
        </p:spPr>
        <p:txBody>
          <a:bodyPr>
            <a:normAutofit fontScale="90000"/>
          </a:bodyPr>
          <a:lstStyle/>
          <a:p>
            <a:pPr algn="ctr"/>
            <a:r>
              <a:rPr lang="en-US" dirty="0"/>
              <a:t/>
            </a:r>
            <a:br>
              <a:rPr lang="en-US" dirty="0"/>
            </a:br>
            <a:r>
              <a:rPr lang="en-US" sz="4900" dirty="0"/>
              <a:t>Justification for </a:t>
            </a:r>
            <a:r>
              <a:rPr lang="en-US" sz="4900" dirty="0" smtClean="0"/>
              <a:t>Departmental Sales Account Carry Forward</a:t>
            </a:r>
            <a:endParaRPr lang="en-US" sz="4900" dirty="0"/>
          </a:p>
        </p:txBody>
      </p:sp>
      <p:sp>
        <p:nvSpPr>
          <p:cNvPr id="3" name="Content Placeholder 2"/>
          <p:cNvSpPr>
            <a:spLocks noGrp="1"/>
          </p:cNvSpPr>
          <p:nvPr>
            <p:ph idx="1"/>
          </p:nvPr>
        </p:nvSpPr>
        <p:spPr>
          <a:xfrm>
            <a:off x="762000" y="2743200"/>
            <a:ext cx="7543800" cy="3352800"/>
          </a:xfrm>
        </p:spPr>
        <p:txBody>
          <a:bodyPr>
            <a:normAutofit/>
          </a:bodyPr>
          <a:lstStyle/>
          <a:p>
            <a:pPr lvl="0"/>
            <a:r>
              <a:rPr lang="en-US" dirty="0" smtClean="0"/>
              <a:t>Excess Earned Income – Income realized less actual incurred expenses</a:t>
            </a:r>
            <a:endParaRPr lang="en-US" dirty="0"/>
          </a:p>
          <a:p>
            <a:pPr lvl="1"/>
            <a:r>
              <a:rPr lang="en-US" dirty="0"/>
              <a:t>Incurred </a:t>
            </a:r>
            <a:r>
              <a:rPr lang="en-US" dirty="0" smtClean="0"/>
              <a:t>expenses include items </a:t>
            </a:r>
            <a:r>
              <a:rPr lang="en-US" dirty="0"/>
              <a:t>ordered but not yet received or </a:t>
            </a:r>
            <a:r>
              <a:rPr lang="en-US" dirty="0" smtClean="0"/>
              <a:t>billed.</a:t>
            </a:r>
          </a:p>
          <a:p>
            <a:r>
              <a:rPr lang="en-US" dirty="0" smtClean="0"/>
              <a:t>Submit carry forward request</a:t>
            </a:r>
            <a:endParaRPr lang="en-US" dirty="0"/>
          </a:p>
          <a:p>
            <a:pPr lvl="0"/>
            <a:r>
              <a:rPr lang="en-US" dirty="0"/>
              <a:t>Need </a:t>
            </a:r>
            <a:r>
              <a:rPr lang="en-US" dirty="0" smtClean="0"/>
              <a:t>to justify/explain use of carry forward funds</a:t>
            </a:r>
          </a:p>
          <a:p>
            <a:pPr lvl="0"/>
            <a:r>
              <a:rPr lang="en-US" dirty="0" smtClean="0"/>
              <a:t>Retain support for departmental records and audit inquiry</a:t>
            </a:r>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2870427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619</TotalTime>
  <Words>837</Words>
  <Application>Microsoft Office PowerPoint</Application>
  <PresentationFormat>On-screen Show (4:3)</PresentationFormat>
  <Paragraphs>103</Paragraphs>
  <Slides>20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NewsPrint</vt:lpstr>
      <vt:lpstr>Microsoft Word Document</vt:lpstr>
      <vt:lpstr>Fiscal Compliance</vt:lpstr>
      <vt:lpstr>Objectives</vt:lpstr>
      <vt:lpstr>Independent Verification of Transactions</vt:lpstr>
      <vt:lpstr>Independent Verification of Transactions</vt:lpstr>
      <vt:lpstr>Independent Verification of Transactions</vt:lpstr>
      <vt:lpstr>Independent Verification of Transactions</vt:lpstr>
      <vt:lpstr> Justification for Departmental Sales Account Deferred Revenue</vt:lpstr>
      <vt:lpstr>PowerPoint Presentation</vt:lpstr>
      <vt:lpstr> Justification for Departmental Sales Account Carry Forward</vt:lpstr>
      <vt:lpstr>PowerPoint Presentation</vt:lpstr>
      <vt:lpstr> Various Accounts </vt:lpstr>
      <vt:lpstr>Various Accounts</vt:lpstr>
      <vt:lpstr>Various Accounts</vt:lpstr>
      <vt:lpstr> Study Abroad Petty Cash Balances</vt:lpstr>
      <vt:lpstr> Petty Cash and Change Fund Accounts</vt:lpstr>
      <vt:lpstr>Class Fees/Course &amp; Lab Fees</vt:lpstr>
      <vt:lpstr>Sponsored Research</vt:lpstr>
      <vt:lpstr> Kronos</vt:lpstr>
      <vt:lpstr> Kronos</vt:lpstr>
      <vt:lpstr> User Access to Financial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Compliance</dc:title>
  <dc:creator>iaduser</dc:creator>
  <cp:lastModifiedBy>Nancy E INGRAM</cp:lastModifiedBy>
  <cp:revision>33</cp:revision>
  <dcterms:created xsi:type="dcterms:W3CDTF">2012-04-09T13:39:50Z</dcterms:created>
  <dcterms:modified xsi:type="dcterms:W3CDTF">2012-04-19T20:40:15Z</dcterms:modified>
</cp:coreProperties>
</file>